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9"/>
  </p:notesMasterIdLst>
  <p:sldIdLst>
    <p:sldId id="256" r:id="rId2"/>
    <p:sldId id="257" r:id="rId3"/>
    <p:sldId id="282" r:id="rId4"/>
    <p:sldId id="284" r:id="rId5"/>
    <p:sldId id="285" r:id="rId6"/>
    <p:sldId id="286" r:id="rId7"/>
    <p:sldId id="287" r:id="rId8"/>
    <p:sldId id="258" r:id="rId9"/>
    <p:sldId id="259" r:id="rId10"/>
    <p:sldId id="265" r:id="rId11"/>
    <p:sldId id="283" r:id="rId12"/>
    <p:sldId id="288" r:id="rId13"/>
    <p:sldId id="350" r:id="rId14"/>
    <p:sldId id="289" r:id="rId15"/>
    <p:sldId id="290" r:id="rId16"/>
    <p:sldId id="291" r:id="rId17"/>
    <p:sldId id="292" r:id="rId18"/>
    <p:sldId id="293" r:id="rId19"/>
    <p:sldId id="266" r:id="rId20"/>
    <p:sldId id="269" r:id="rId21"/>
    <p:sldId id="270" r:id="rId22"/>
    <p:sldId id="271" r:id="rId23"/>
    <p:sldId id="272" r:id="rId24"/>
    <p:sldId id="273" r:id="rId25"/>
    <p:sldId id="295" r:id="rId26"/>
    <p:sldId id="296" r:id="rId27"/>
    <p:sldId id="351" r:id="rId28"/>
    <p:sldId id="297" r:id="rId29"/>
    <p:sldId id="298" r:id="rId30"/>
    <p:sldId id="299" r:id="rId31"/>
    <p:sldId id="324" r:id="rId32"/>
    <p:sldId id="325" r:id="rId33"/>
    <p:sldId id="301" r:id="rId34"/>
    <p:sldId id="302" r:id="rId35"/>
    <p:sldId id="303" r:id="rId36"/>
    <p:sldId id="304" r:id="rId37"/>
    <p:sldId id="305" r:id="rId38"/>
    <p:sldId id="326" r:id="rId39"/>
    <p:sldId id="328" r:id="rId40"/>
    <p:sldId id="327" r:id="rId41"/>
    <p:sldId id="329" r:id="rId42"/>
    <p:sldId id="330" r:id="rId43"/>
    <p:sldId id="331" r:id="rId44"/>
    <p:sldId id="332" r:id="rId45"/>
    <p:sldId id="307" r:id="rId46"/>
    <p:sldId id="352" r:id="rId47"/>
    <p:sldId id="354" r:id="rId48"/>
    <p:sldId id="353" r:id="rId49"/>
    <p:sldId id="356" r:id="rId50"/>
    <p:sldId id="357" r:id="rId51"/>
    <p:sldId id="355" r:id="rId52"/>
    <p:sldId id="363" r:id="rId53"/>
    <p:sldId id="364" r:id="rId54"/>
    <p:sldId id="365" r:id="rId55"/>
    <p:sldId id="366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15" r:id="rId70"/>
    <p:sldId id="346" r:id="rId71"/>
    <p:sldId id="347" r:id="rId72"/>
    <p:sldId id="348" r:id="rId73"/>
    <p:sldId id="349" r:id="rId74"/>
    <p:sldId id="312" r:id="rId75"/>
    <p:sldId id="313" r:id="rId76"/>
    <p:sldId id="314" r:id="rId77"/>
    <p:sldId id="320" r:id="rId78"/>
    <p:sldId id="321" r:id="rId79"/>
    <p:sldId id="322" r:id="rId80"/>
    <p:sldId id="323" r:id="rId81"/>
    <p:sldId id="358" r:id="rId82"/>
    <p:sldId id="359" r:id="rId83"/>
    <p:sldId id="360" r:id="rId84"/>
    <p:sldId id="361" r:id="rId85"/>
    <p:sldId id="362" r:id="rId86"/>
    <p:sldId id="367" r:id="rId87"/>
    <p:sldId id="368" r:id="rId88"/>
    <p:sldId id="369" r:id="rId89"/>
    <p:sldId id="370" r:id="rId90"/>
    <p:sldId id="371" r:id="rId91"/>
    <p:sldId id="311" r:id="rId92"/>
    <p:sldId id="372" r:id="rId93"/>
    <p:sldId id="373" r:id="rId94"/>
    <p:sldId id="374" r:id="rId95"/>
    <p:sldId id="375" r:id="rId96"/>
    <p:sldId id="376" r:id="rId97"/>
    <p:sldId id="377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CA89-8030-4CCF-AEEA-AE2CCEB8A895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1E421-8213-41CB-9ECF-A235A0D34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5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1E421-8213-41CB-9ECF-A235A0D348C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4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1E421-8213-41CB-9ECF-A235A0D348C6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19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14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97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2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4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3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15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98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07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60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8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B863C6-C3F0-4862-BA25-F2A9FCCF6167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DEAFB9-08F2-4488-903E-3CB579466AA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0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B427-EEB9-439E-A922-939B9CED9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JavaScript Basics </a:t>
            </a:r>
          </a:p>
        </p:txBody>
      </p:sp>
      <p:pic>
        <p:nvPicPr>
          <p:cNvPr id="3" name="Picture 2" descr="Distance Education Courses in Ludhiana | Dotway Educators">
            <a:extLst>
              <a:ext uri="{FF2B5EF4-FFF2-40B4-BE49-F238E27FC236}">
                <a16:creationId xmlns:a16="http://schemas.microsoft.com/office/drawing/2014/main" id="{B32B2C80-B061-4F66-A269-3F8829062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35" y="132144"/>
            <a:ext cx="2438232" cy="7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13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C309-D599-122C-0930-C124815C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69" y="673331"/>
            <a:ext cx="10515600" cy="941161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B9D07-E8A9-0515-94C0-596009044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5"/>
          <a:stretch/>
        </p:blipFill>
        <p:spPr>
          <a:xfrm>
            <a:off x="397072" y="1763327"/>
            <a:ext cx="10885713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95"/>
            <a:ext cx="6969381" cy="57844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79" y="534565"/>
            <a:ext cx="6263762" cy="45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8" y="338897"/>
            <a:ext cx="9524004" cy="55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fference Between Let And Var">
            <a:extLst>
              <a:ext uri="{FF2B5EF4-FFF2-40B4-BE49-F238E27FC236}">
                <a16:creationId xmlns:a16="http://schemas.microsoft.com/office/drawing/2014/main" id="{F25FD801-1496-4B0B-9C03-CBDE151D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66006"/>
            <a:ext cx="9944100" cy="576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49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0" y="311481"/>
            <a:ext cx="10563549" cy="55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9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6" y="306167"/>
            <a:ext cx="11698546" cy="62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7" y="252814"/>
            <a:ext cx="10475844" cy="57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44" y="226806"/>
            <a:ext cx="9902511" cy="56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2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2" y="243670"/>
            <a:ext cx="10557812" cy="59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6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7F58-AE29-0295-7BD9-3343A4BA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310696"/>
            <a:ext cx="10515600" cy="1060904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Rules for defining the variables-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B40FD-ACDA-ADAE-89DA-A057433D1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2"/>
          <a:stretch/>
        </p:blipFill>
        <p:spPr>
          <a:xfrm>
            <a:off x="620487" y="1371600"/>
            <a:ext cx="10319656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0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73DB-42E0-4207-B21D-DC13D2FF6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64"/>
            <a:ext cx="2644739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8D5F-2F6C-D7A5-BFA1-EF36D26F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JavaScript, you should know the basic language i.e., HTML and CSS.</a:t>
            </a:r>
          </a:p>
          <a:p>
            <a:r>
              <a:rPr lang="en-IN" dirty="0"/>
              <a:t>JavaScript is the programming language of HTML and the web. It makes web page dynamic. It is interpretated programming language with object oriented capabilities. </a:t>
            </a:r>
          </a:p>
        </p:txBody>
      </p:sp>
    </p:spTree>
    <p:extLst>
      <p:ext uri="{BB962C8B-B14F-4D97-AF65-F5344CB8AC3E}">
        <p14:creationId xmlns:p14="http://schemas.microsoft.com/office/powerpoint/2010/main" val="292535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E86D-7575-B0D8-DAF3-60A5E585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Declaring variable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2C1F66-1413-69C6-CFA1-C3A4EB2C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128" y="2860624"/>
            <a:ext cx="5258070" cy="1994002"/>
          </a:xfrm>
        </p:spPr>
      </p:pic>
    </p:spTree>
    <p:extLst>
      <p:ext uri="{BB962C8B-B14F-4D97-AF65-F5344CB8AC3E}">
        <p14:creationId xmlns:p14="http://schemas.microsoft.com/office/powerpoint/2010/main" val="268296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A61FB-A108-8B71-3586-125CCB3B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22" y="729464"/>
            <a:ext cx="10695398" cy="594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705B2-5891-F803-E06D-9E8F9A086563}"/>
              </a:ext>
            </a:extLst>
          </p:cNvPr>
          <p:cNvSpPr txBox="1"/>
          <p:nvPr/>
        </p:nvSpPr>
        <p:spPr>
          <a:xfrm>
            <a:off x="4416175" y="5759203"/>
            <a:ext cx="325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Direct variable initialisation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9BFE6-B770-293E-A12B-66305DFA03BA}"/>
              </a:ext>
            </a:extLst>
          </p:cNvPr>
          <p:cNvSpPr txBox="1"/>
          <p:nvPr/>
        </p:nvSpPr>
        <p:spPr>
          <a:xfrm>
            <a:off x="551380" y="6128535"/>
            <a:ext cx="772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Good Practice is to write the var datatype for each variable</a:t>
            </a:r>
          </a:p>
        </p:txBody>
      </p:sp>
    </p:spTree>
    <p:extLst>
      <p:ext uri="{BB962C8B-B14F-4D97-AF65-F5344CB8AC3E}">
        <p14:creationId xmlns:p14="http://schemas.microsoft.com/office/powerpoint/2010/main" val="389152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CB2E-4B51-0EE1-FD9D-771F789B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6129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Multiple initialisation of a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D518E-8F88-E796-A33A-63DFFF93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6" y="1510301"/>
            <a:ext cx="9996754" cy="31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5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E60963-085C-B5F9-6867-CC124E0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13" y="719191"/>
            <a:ext cx="10610506" cy="53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4B33-0F47-C1BF-DC43-4EC5F80A3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2" y="980257"/>
            <a:ext cx="9965932" cy="50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41" y="589607"/>
            <a:ext cx="10981143" cy="55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4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1" y="124019"/>
            <a:ext cx="5863909" cy="5444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222246"/>
            <a:ext cx="6156960" cy="51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5AA96-9C3B-4BDA-A2AE-516E6C3C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3" y="1578611"/>
            <a:ext cx="9168938" cy="2569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7E4086-F569-4A61-8830-8EAC040720F8}"/>
              </a:ext>
            </a:extLst>
          </p:cNvPr>
          <p:cNvSpPr/>
          <p:nvPr/>
        </p:nvSpPr>
        <p:spPr>
          <a:xfrm>
            <a:off x="2834640" y="178722"/>
            <a:ext cx="4289368" cy="906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/>
              <a:t>Javascript</a:t>
            </a:r>
            <a:r>
              <a:rPr lang="en-IN" sz="3200" dirty="0"/>
              <a:t> Comments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89FDB-E176-4FF9-AAC4-A2B10CA5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270" y="4463978"/>
            <a:ext cx="5334462" cy="163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094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3" y="287867"/>
            <a:ext cx="11111327" cy="6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2" y="425794"/>
            <a:ext cx="9872902" cy="5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8" y="460820"/>
            <a:ext cx="9504200" cy="56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24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257"/>
            <a:ext cx="8502515" cy="5103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955" y="2527423"/>
            <a:ext cx="3350657" cy="30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B48C59-197A-4ECF-8F23-CD9E4D813303}"/>
              </a:ext>
            </a:extLst>
          </p:cNvPr>
          <p:cNvSpPr/>
          <p:nvPr/>
        </p:nvSpPr>
        <p:spPr>
          <a:xfrm>
            <a:off x="748147" y="612844"/>
            <a:ext cx="43475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&lt;h1&gt;JavaScript Arithmetic&lt;/h1&gt;</a:t>
            </a:r>
          </a:p>
          <a:p>
            <a:r>
              <a:rPr lang="en-IN" dirty="0"/>
              <a:t>&lt;h2&gt;The ++ Operator&lt;/h2&gt;</a:t>
            </a:r>
          </a:p>
          <a:p>
            <a:r>
              <a:rPr lang="en-IN" dirty="0"/>
              <a:t>&lt;script&gt;</a:t>
            </a:r>
          </a:p>
          <a:p>
            <a:r>
              <a:rPr lang="en-IN" dirty="0"/>
              <a:t>let x = 20;</a:t>
            </a:r>
          </a:p>
          <a:p>
            <a:r>
              <a:rPr lang="en-IN" dirty="0"/>
              <a:t>let y = 10;</a:t>
            </a:r>
          </a:p>
          <a:p>
            <a:r>
              <a:rPr lang="en-IN" dirty="0"/>
              <a:t>let sum = </a:t>
            </a:r>
            <a:r>
              <a:rPr lang="en-IN" dirty="0" err="1"/>
              <a:t>x+y</a:t>
            </a:r>
            <a:r>
              <a:rPr lang="en-IN" dirty="0"/>
              <a:t>;</a:t>
            </a:r>
          </a:p>
          <a:p>
            <a:r>
              <a:rPr lang="en-IN" dirty="0"/>
              <a:t>let sub = x-y;</a:t>
            </a:r>
          </a:p>
          <a:p>
            <a:r>
              <a:rPr lang="en-IN" dirty="0"/>
              <a:t>let </a:t>
            </a:r>
            <a:r>
              <a:rPr lang="en-IN" dirty="0" err="1"/>
              <a:t>mul</a:t>
            </a:r>
            <a:r>
              <a:rPr lang="en-IN" dirty="0"/>
              <a:t> = x*y;</a:t>
            </a:r>
          </a:p>
          <a:p>
            <a:r>
              <a:rPr lang="en-IN" dirty="0"/>
              <a:t>let div = x/y;</a:t>
            </a:r>
          </a:p>
          <a:p>
            <a:r>
              <a:rPr lang="en-IN" dirty="0"/>
              <a:t>let mod = </a:t>
            </a:r>
            <a:r>
              <a:rPr lang="en-IN" dirty="0" err="1"/>
              <a:t>x%y</a:t>
            </a:r>
            <a:r>
              <a:rPr lang="en-IN" dirty="0"/>
              <a:t>;</a:t>
            </a:r>
          </a:p>
          <a:p>
            <a:r>
              <a:rPr lang="en-IN" dirty="0"/>
              <a:t>let b = 2</a:t>
            </a:r>
          </a:p>
          <a:p>
            <a:r>
              <a:rPr lang="en-IN" dirty="0"/>
              <a:t>let exp = b**b;</a:t>
            </a:r>
          </a:p>
          <a:p>
            <a:r>
              <a:rPr lang="en-IN" dirty="0"/>
              <a:t>x++</a:t>
            </a:r>
          </a:p>
          <a:p>
            <a:r>
              <a:rPr lang="en-IN" dirty="0"/>
              <a:t>let z = x;</a:t>
            </a:r>
          </a:p>
          <a:p>
            <a:r>
              <a:rPr lang="en-IN" dirty="0"/>
              <a:t>y--</a:t>
            </a:r>
          </a:p>
          <a:p>
            <a:r>
              <a:rPr lang="en-IN" dirty="0"/>
              <a:t>let a = y;</a:t>
            </a: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4B35A-0C4B-4D04-ABA7-D719AEA65673}"/>
              </a:ext>
            </a:extLst>
          </p:cNvPr>
          <p:cNvSpPr/>
          <p:nvPr/>
        </p:nvSpPr>
        <p:spPr>
          <a:xfrm>
            <a:off x="5974080" y="151851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document.write</a:t>
            </a:r>
            <a:r>
              <a:rPr lang="en-IN" dirty="0"/>
              <a:t>("Addition:" +sum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</a:t>
            </a:r>
            <a:r>
              <a:rPr lang="en-IN" dirty="0" err="1"/>
              <a:t>Subtration</a:t>
            </a:r>
            <a:r>
              <a:rPr lang="en-IN" dirty="0"/>
              <a:t>:" +sub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("Multiplication:" +</a:t>
            </a:r>
            <a:r>
              <a:rPr lang="en-IN" dirty="0" err="1"/>
              <a:t>mul</a:t>
            </a:r>
            <a:r>
              <a:rPr lang="en-IN" dirty="0"/>
              <a:t>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("Division:" +div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("Modulus:" +mod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("Exponent:" +exp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("Increment:" +z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("Decrement:" +a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5759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C99A9-BC0A-4209-8BFB-0E82E040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135" y="1371600"/>
            <a:ext cx="6616930" cy="3737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143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161342"/>
            <a:ext cx="9516706" cy="59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39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8" y="100405"/>
            <a:ext cx="5997976" cy="6282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80" y="100405"/>
            <a:ext cx="5584251" cy="62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6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2" y="296980"/>
            <a:ext cx="9938323" cy="62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73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01" y="452432"/>
            <a:ext cx="9263170" cy="53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3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5" y="174340"/>
            <a:ext cx="11165224" cy="60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D310F-B710-40EC-B7F7-A7C7F500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" y="665018"/>
            <a:ext cx="10440786" cy="492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392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C95C82-24A6-474E-8C6E-00E685197CAE}"/>
              </a:ext>
            </a:extLst>
          </p:cNvPr>
          <p:cNvSpPr/>
          <p:nvPr/>
        </p:nvSpPr>
        <p:spPr>
          <a:xfrm>
            <a:off x="955965" y="1695915"/>
            <a:ext cx="9709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If Condition A and Condition B both are True, then it will Return True.</a:t>
            </a:r>
          </a:p>
          <a:p>
            <a:r>
              <a:rPr lang="en-IN" sz="2800" dirty="0"/>
              <a:t>If Any of the one Condition is False either A or B, then it will return False.</a:t>
            </a:r>
          </a:p>
          <a:p>
            <a:r>
              <a:rPr lang="en-IN" sz="2800" dirty="0"/>
              <a:t>If Both Conditions A and B are False, then it will return False.</a:t>
            </a:r>
          </a:p>
          <a:p>
            <a:endParaRPr lang="en-IN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E9BB26-0329-443B-A52F-15D5EB46F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93593"/>
              </p:ext>
            </p:extLst>
          </p:nvPr>
        </p:nvGraphicFramePr>
        <p:xfrm>
          <a:off x="1746597" y="4373571"/>
          <a:ext cx="812799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133180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48004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7075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Condition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Condition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1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74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55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7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101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6E845C7-7627-40BA-8EA5-124A76ACDA63}"/>
              </a:ext>
            </a:extLst>
          </p:cNvPr>
          <p:cNvSpPr/>
          <p:nvPr/>
        </p:nvSpPr>
        <p:spPr>
          <a:xfrm>
            <a:off x="2909455" y="548640"/>
            <a:ext cx="486294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Logical AND Operator</a:t>
            </a:r>
          </a:p>
        </p:txBody>
      </p:sp>
    </p:spTree>
    <p:extLst>
      <p:ext uri="{BB962C8B-B14F-4D97-AF65-F5344CB8AC3E}">
        <p14:creationId xmlns:p14="http://schemas.microsoft.com/office/powerpoint/2010/main" val="144775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6" y="232224"/>
            <a:ext cx="10761283" cy="62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6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38CAED-6DAB-4D37-9639-3C2E49D33430}"/>
              </a:ext>
            </a:extLst>
          </p:cNvPr>
          <p:cNvSpPr/>
          <p:nvPr/>
        </p:nvSpPr>
        <p:spPr>
          <a:xfrm>
            <a:off x="284637" y="474345"/>
            <a:ext cx="5364479" cy="59093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&amp;&amp; Operator (Logical AND)&lt;/h2&gt;</a:t>
            </a:r>
          </a:p>
          <a:p>
            <a:r>
              <a:rPr lang="en-IN" dirty="0"/>
              <a:t>&lt;p&gt;The &amp;&amp; operator returns true if both expressions are true, otherwise it returns false.&lt;/p&gt;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r>
              <a:rPr lang="en-IN" dirty="0"/>
              <a:t>if(a==10 &amp;&amp; b!=20){</a:t>
            </a:r>
          </a:p>
          <a:p>
            <a:r>
              <a:rPr lang="en-IN" dirty="0" err="1"/>
              <a:t>document.write</a:t>
            </a:r>
            <a:r>
              <a:rPr lang="en-IN" dirty="0"/>
              <a:t>("True")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else{</a:t>
            </a:r>
          </a:p>
          <a:p>
            <a:r>
              <a:rPr lang="en-IN" dirty="0" err="1"/>
              <a:t>document.write</a:t>
            </a:r>
            <a:r>
              <a:rPr lang="en-IN" dirty="0"/>
              <a:t>("False")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A65F0-DB07-451A-AA0B-4B2BF98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96"/>
          <a:stretch/>
        </p:blipFill>
        <p:spPr>
          <a:xfrm>
            <a:off x="5962997" y="2119020"/>
            <a:ext cx="5657429" cy="237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DA2D74-22EA-46D0-A4CF-E83C714AEA51}"/>
              </a:ext>
            </a:extLst>
          </p:cNvPr>
          <p:cNvSpPr/>
          <p:nvPr/>
        </p:nvSpPr>
        <p:spPr>
          <a:xfrm>
            <a:off x="6517178" y="631767"/>
            <a:ext cx="3740727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Logical AND Operator</a:t>
            </a:r>
          </a:p>
        </p:txBody>
      </p:sp>
    </p:spTree>
    <p:extLst>
      <p:ext uri="{BB962C8B-B14F-4D97-AF65-F5344CB8AC3E}">
        <p14:creationId xmlns:p14="http://schemas.microsoft.com/office/powerpoint/2010/main" val="2807812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9A577A-06EA-4773-B509-69082B8D120E}"/>
              </a:ext>
            </a:extLst>
          </p:cNvPr>
          <p:cNvSpPr/>
          <p:nvPr/>
        </p:nvSpPr>
        <p:spPr>
          <a:xfrm>
            <a:off x="598517" y="1925565"/>
            <a:ext cx="106569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If Condition A and Condition B both are True, then it will Return True.</a:t>
            </a:r>
          </a:p>
          <a:p>
            <a:r>
              <a:rPr lang="en-IN" sz="2800" dirty="0"/>
              <a:t>If Any of the one Condition is False either A or B, then it will return True.</a:t>
            </a:r>
          </a:p>
          <a:p>
            <a:r>
              <a:rPr lang="en-IN" sz="2800" dirty="0"/>
              <a:t>If Both Conditions A and B are False, then it will return False.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9215D8-0FC3-46FA-B634-5D1851A12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37265"/>
              </p:ext>
            </p:extLst>
          </p:nvPr>
        </p:nvGraphicFramePr>
        <p:xfrm>
          <a:off x="1968731" y="4003560"/>
          <a:ext cx="812799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400290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99101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1817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Condition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Condition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38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85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7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48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249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1359D6A-DAA7-46F8-812A-81392084EBCC}"/>
              </a:ext>
            </a:extLst>
          </p:cNvPr>
          <p:cNvSpPr/>
          <p:nvPr/>
        </p:nvSpPr>
        <p:spPr>
          <a:xfrm>
            <a:off x="3009207" y="573577"/>
            <a:ext cx="4962698" cy="739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Logical OR Operator</a:t>
            </a:r>
          </a:p>
        </p:txBody>
      </p:sp>
    </p:spTree>
    <p:extLst>
      <p:ext uri="{BB962C8B-B14F-4D97-AF65-F5344CB8AC3E}">
        <p14:creationId xmlns:p14="http://schemas.microsoft.com/office/powerpoint/2010/main" val="3035241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45D2C1-E77F-4F59-88F2-8CCDDCA525DB}"/>
              </a:ext>
            </a:extLst>
          </p:cNvPr>
          <p:cNvSpPr/>
          <p:nvPr/>
        </p:nvSpPr>
        <p:spPr>
          <a:xfrm>
            <a:off x="221673" y="382905"/>
            <a:ext cx="5131724" cy="59093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|| Operator (Logical OR)&lt;/h2&gt;</a:t>
            </a:r>
          </a:p>
          <a:p>
            <a:r>
              <a:rPr lang="en-IN" dirty="0"/>
              <a:t>&lt;p&gt;The || operator returns true if both or any one expressions are true, otherwise it returns false.&lt;/p&gt;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(a == 10 || b == 20, "&lt;</a:t>
            </a:r>
            <a:r>
              <a:rPr lang="en-IN" dirty="0" err="1"/>
              <a:t>br</a:t>
            </a:r>
            <a:r>
              <a:rPr lang="en-IN" dirty="0"/>
              <a:t>&gt;") </a:t>
            </a:r>
          </a:p>
          <a:p>
            <a:r>
              <a:rPr lang="en-IN" dirty="0" err="1"/>
              <a:t>document.write</a:t>
            </a:r>
            <a:r>
              <a:rPr lang="en-IN" dirty="0"/>
              <a:t>(a &lt; 10 || b == 20 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(a != 10 || b == 20 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(a != 10 || b != 20)</a:t>
            </a:r>
          </a:p>
          <a:p>
            <a:endParaRPr lang="en-IN" dirty="0"/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2922F-CEE2-4913-802B-3B7DCF0C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46" y="2031992"/>
            <a:ext cx="5960174" cy="2490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965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2705E-DB96-4C23-B577-7609CFC39BE7}"/>
              </a:ext>
            </a:extLst>
          </p:cNvPr>
          <p:cNvSpPr/>
          <p:nvPr/>
        </p:nvSpPr>
        <p:spPr>
          <a:xfrm>
            <a:off x="3283527" y="515389"/>
            <a:ext cx="5079076" cy="806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Logical NOT Operator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2B1C12-8077-43A0-99DE-B2E758732A52}"/>
              </a:ext>
            </a:extLst>
          </p:cNvPr>
          <p:cNvSpPr/>
          <p:nvPr/>
        </p:nvSpPr>
        <p:spPr>
          <a:xfrm>
            <a:off x="1064029" y="2025318"/>
            <a:ext cx="101997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dirty="0"/>
              <a:t>If Statement is True then Logical NOT (!) Operator returns False.</a:t>
            </a:r>
          </a:p>
          <a:p>
            <a:r>
              <a:rPr lang="en-IN" sz="3600" dirty="0"/>
              <a:t>If Statement is False then Logical Not(!) Operator returns True.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32929B-A432-46DE-82D0-AACB89F78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2348"/>
              </p:ext>
            </p:extLst>
          </p:nvPr>
        </p:nvGraphicFramePr>
        <p:xfrm>
          <a:off x="3047230" y="4685203"/>
          <a:ext cx="541866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561911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19118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            Statement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0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29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1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620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114908-9915-446A-9717-20F543285FDC}"/>
              </a:ext>
            </a:extLst>
          </p:cNvPr>
          <p:cNvSpPr/>
          <p:nvPr/>
        </p:nvSpPr>
        <p:spPr>
          <a:xfrm>
            <a:off x="612371" y="751344"/>
            <a:ext cx="4042756" cy="5355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&lt;h1&gt;JavaScript Comparison&lt;/h1&gt;</a:t>
            </a:r>
          </a:p>
          <a:p>
            <a:r>
              <a:rPr lang="en-IN" dirty="0"/>
              <a:t>&lt;h2&gt;The || Operator (Logical OR)&lt;/h2&gt;</a:t>
            </a:r>
          </a:p>
          <a:p>
            <a:r>
              <a:rPr lang="en-IN" dirty="0"/>
              <a:t>&lt;p&gt;The NOT operator (!) returns true for false statements and false for true statements.&lt;/p&gt;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</a:t>
            </a:r>
          </a:p>
          <a:p>
            <a:r>
              <a:rPr lang="en-IN" dirty="0"/>
              <a:t>let b = 20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(! (a == b), "&lt;</a:t>
            </a:r>
            <a:r>
              <a:rPr lang="en-IN" dirty="0" err="1"/>
              <a:t>br</a:t>
            </a:r>
            <a:r>
              <a:rPr lang="en-IN" dirty="0"/>
              <a:t>&gt;")</a:t>
            </a:r>
          </a:p>
          <a:p>
            <a:r>
              <a:rPr lang="en-IN" dirty="0" err="1"/>
              <a:t>document.write</a:t>
            </a:r>
            <a:r>
              <a:rPr lang="en-IN" dirty="0"/>
              <a:t>(! (a != b))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855A2-C24D-414B-9EE8-DF60C790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34" y="2311873"/>
            <a:ext cx="6332769" cy="2400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303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4" y="563702"/>
            <a:ext cx="10340969" cy="5498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760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87162-2169-45E3-9ADF-307CADC6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29" y="2094806"/>
            <a:ext cx="8667028" cy="386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015C8-4349-4354-B1BE-C7268E654E44}"/>
              </a:ext>
            </a:extLst>
          </p:cNvPr>
          <p:cNvSpPr/>
          <p:nvPr/>
        </p:nvSpPr>
        <p:spPr>
          <a:xfrm>
            <a:off x="1587731" y="623455"/>
            <a:ext cx="4056611" cy="831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Datatypes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67C8-1879-4712-99A6-BD13E888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82" y="315886"/>
            <a:ext cx="4138518" cy="20781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06B01A-7830-46BE-B3AE-80DE1ED414DE}"/>
              </a:ext>
            </a:extLst>
          </p:cNvPr>
          <p:cNvSpPr/>
          <p:nvPr/>
        </p:nvSpPr>
        <p:spPr>
          <a:xfrm>
            <a:off x="9060873" y="1562793"/>
            <a:ext cx="1920240" cy="35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Non Primitive type</a:t>
            </a:r>
          </a:p>
        </p:txBody>
      </p:sp>
    </p:spTree>
    <p:extLst>
      <p:ext uri="{BB962C8B-B14F-4D97-AF65-F5344CB8AC3E}">
        <p14:creationId xmlns:p14="http://schemas.microsoft.com/office/powerpoint/2010/main" val="1127561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36856-1251-4530-9652-3D9AF98984BF}"/>
              </a:ext>
            </a:extLst>
          </p:cNvPr>
          <p:cNvSpPr/>
          <p:nvPr/>
        </p:nvSpPr>
        <p:spPr>
          <a:xfrm>
            <a:off x="432774" y="369097"/>
            <a:ext cx="6611389" cy="5632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&lt;h2&gt;Primitive Data Types in </a:t>
            </a:r>
            <a:r>
              <a:rPr lang="en-IN" dirty="0" err="1"/>
              <a:t>Javascript</a:t>
            </a:r>
            <a:r>
              <a:rPr lang="en-IN" dirty="0"/>
              <a:t>&lt;/h2&gt;</a:t>
            </a:r>
          </a:p>
          <a:p>
            <a:r>
              <a:rPr lang="en-IN" dirty="0"/>
              <a:t>&lt;script&gt;</a:t>
            </a:r>
          </a:p>
          <a:p>
            <a:r>
              <a:rPr lang="en-IN" dirty="0"/>
              <a:t>let a = 10; //Number Type</a:t>
            </a:r>
          </a:p>
          <a:p>
            <a:r>
              <a:rPr lang="en-IN" dirty="0"/>
              <a:t>let name = "John"; //String Type</a:t>
            </a:r>
          </a:p>
          <a:p>
            <a:r>
              <a:rPr lang="en-IN" dirty="0"/>
              <a:t>let Name = 'John'; //String Type</a:t>
            </a:r>
          </a:p>
          <a:p>
            <a:r>
              <a:rPr lang="en-IN" dirty="0"/>
              <a:t>let </a:t>
            </a:r>
            <a:r>
              <a:rPr lang="en-IN" dirty="0" err="1"/>
              <a:t>isAge</a:t>
            </a:r>
            <a:r>
              <a:rPr lang="en-IN" dirty="0"/>
              <a:t> = true; //Boolean Type</a:t>
            </a:r>
          </a:p>
          <a:p>
            <a:r>
              <a:rPr lang="en-IN" dirty="0"/>
              <a:t>let c; //Undefined Type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typeof</a:t>
            </a:r>
            <a:r>
              <a:rPr lang="en-IN" dirty="0"/>
              <a:t> a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typeof</a:t>
            </a:r>
            <a:r>
              <a:rPr lang="en-IN" dirty="0"/>
              <a:t> name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typeof</a:t>
            </a:r>
            <a:r>
              <a:rPr lang="en-IN" dirty="0"/>
              <a:t> Name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typeof</a:t>
            </a:r>
            <a:r>
              <a:rPr lang="en-IN" dirty="0"/>
              <a:t> </a:t>
            </a:r>
            <a:r>
              <a:rPr lang="en-IN" dirty="0" err="1"/>
              <a:t>isAge</a:t>
            </a:r>
            <a:r>
              <a:rPr lang="en-IN" dirty="0"/>
              <a:t> + "&lt;</a:t>
            </a:r>
            <a:r>
              <a:rPr lang="en-IN" dirty="0" err="1"/>
              <a:t>br</a:t>
            </a:r>
            <a:r>
              <a:rPr lang="en-IN" dirty="0"/>
              <a:t>&gt;");</a:t>
            </a:r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typeof</a:t>
            </a:r>
            <a:r>
              <a:rPr lang="en-IN" dirty="0"/>
              <a:t> c);</a:t>
            </a:r>
          </a:p>
          <a:p>
            <a:endParaRPr lang="en-IN" dirty="0"/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3A1D2-526B-42BF-A0F0-1D92CEBE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992" y="1885373"/>
            <a:ext cx="4618120" cy="2446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218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F8726-D100-4D68-A688-55BAB056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0" y="648393"/>
            <a:ext cx="9847787" cy="50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8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535598-8CA9-482B-89EB-E00617F2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48146"/>
            <a:ext cx="8362604" cy="3028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688C25-844F-4DDF-B106-F829356A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8" y="4666889"/>
            <a:ext cx="6583679" cy="82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92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7" y="226130"/>
            <a:ext cx="10968569" cy="6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6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66ABE-D058-4A67-AB0B-C21D9761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6" y="146459"/>
            <a:ext cx="8611346" cy="121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764C9F-F603-46AE-BADD-6C6DF1D353C3}"/>
              </a:ext>
            </a:extLst>
          </p:cNvPr>
          <p:cNvSpPr/>
          <p:nvPr/>
        </p:nvSpPr>
        <p:spPr>
          <a:xfrm>
            <a:off x="1147157" y="1466209"/>
            <a:ext cx="5322916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r>
              <a:rPr lang="en-IN" dirty="0"/>
              <a:t>&lt;h2&gt;JavaScript Objects&lt;/h2&gt;</a:t>
            </a:r>
          </a:p>
          <a:p>
            <a:r>
              <a:rPr lang="en-IN" dirty="0"/>
              <a:t>&lt;p&gt;Creating a JavaScript Object:&lt;/p&gt;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 err="1"/>
              <a:t>const</a:t>
            </a:r>
            <a:r>
              <a:rPr lang="en-IN" dirty="0"/>
              <a:t> person = new Object();</a:t>
            </a:r>
          </a:p>
          <a:p>
            <a:r>
              <a:rPr lang="en-IN" dirty="0" err="1"/>
              <a:t>person.firstName</a:t>
            </a:r>
            <a:r>
              <a:rPr lang="en-IN" dirty="0"/>
              <a:t> = "John";</a:t>
            </a:r>
          </a:p>
          <a:p>
            <a:r>
              <a:rPr lang="en-IN" dirty="0" err="1"/>
              <a:t>person.lastName</a:t>
            </a:r>
            <a:r>
              <a:rPr lang="en-IN" dirty="0"/>
              <a:t> = "Doe";</a:t>
            </a:r>
          </a:p>
          <a:p>
            <a:r>
              <a:rPr lang="en-IN" dirty="0" err="1"/>
              <a:t>person.age</a:t>
            </a:r>
            <a:r>
              <a:rPr lang="en-IN" dirty="0"/>
              <a:t> = 50;</a:t>
            </a:r>
          </a:p>
          <a:p>
            <a:r>
              <a:rPr lang="en-IN" dirty="0" err="1"/>
              <a:t>person.eyeColor</a:t>
            </a:r>
            <a:r>
              <a:rPr lang="en-IN" dirty="0"/>
              <a:t> = "blue"; </a:t>
            </a:r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person.firstName</a:t>
            </a:r>
            <a:r>
              <a:rPr lang="en-IN" dirty="0"/>
              <a:t> + " " + </a:t>
            </a:r>
            <a:r>
              <a:rPr lang="en-IN" dirty="0" err="1"/>
              <a:t>person.lastName</a:t>
            </a:r>
            <a:r>
              <a:rPr lang="en-IN" dirty="0"/>
              <a:t>);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E0C1E-84D4-4136-8EC9-42E99B68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11" y="2926713"/>
            <a:ext cx="2751513" cy="170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18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4F7CB-1D7D-46D9-8777-3DD6695C92E6}"/>
              </a:ext>
            </a:extLst>
          </p:cNvPr>
          <p:cNvSpPr/>
          <p:nvPr/>
        </p:nvSpPr>
        <p:spPr>
          <a:xfrm>
            <a:off x="861753" y="651729"/>
            <a:ext cx="6096000" cy="53553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&lt;h2&gt;JavaScript Objects&lt;/h2&gt;</a:t>
            </a:r>
          </a:p>
          <a:p>
            <a:r>
              <a:rPr lang="en-IN" dirty="0"/>
              <a:t>&lt;p&gt;Creating an object:&lt;/p&gt;</a:t>
            </a:r>
          </a:p>
          <a:p>
            <a:endParaRPr lang="en-IN" dirty="0"/>
          </a:p>
          <a:p>
            <a:r>
              <a:rPr lang="en-IN" dirty="0"/>
              <a:t>&lt;script&gt;</a:t>
            </a:r>
          </a:p>
          <a:p>
            <a:r>
              <a:rPr lang="en-IN" dirty="0" err="1"/>
              <a:t>const</a:t>
            </a:r>
            <a:r>
              <a:rPr lang="en-IN" dirty="0"/>
              <a:t> person = {</a:t>
            </a:r>
          </a:p>
          <a:p>
            <a:r>
              <a:rPr lang="en-IN" dirty="0"/>
              <a:t>  </a:t>
            </a:r>
            <a:r>
              <a:rPr lang="en-IN" dirty="0" err="1"/>
              <a:t>firstName</a:t>
            </a:r>
            <a:r>
              <a:rPr lang="en-IN" dirty="0"/>
              <a:t> : "John",</a:t>
            </a:r>
          </a:p>
          <a:p>
            <a:r>
              <a:rPr lang="en-IN" dirty="0"/>
              <a:t>  </a:t>
            </a:r>
            <a:r>
              <a:rPr lang="en-IN" dirty="0" err="1"/>
              <a:t>lastName</a:t>
            </a:r>
            <a:r>
              <a:rPr lang="en-IN" dirty="0"/>
              <a:t>  : "Doe",</a:t>
            </a:r>
          </a:p>
          <a:p>
            <a:r>
              <a:rPr lang="en-IN" dirty="0"/>
              <a:t>  age     : 50,</a:t>
            </a:r>
          </a:p>
          <a:p>
            <a:r>
              <a:rPr lang="en-IN" dirty="0"/>
              <a:t>  </a:t>
            </a:r>
            <a:r>
              <a:rPr lang="en-IN" dirty="0" err="1"/>
              <a:t>eyeColor</a:t>
            </a:r>
            <a:r>
              <a:rPr lang="en-IN" dirty="0"/>
              <a:t>  : "blue"</a:t>
            </a:r>
          </a:p>
          <a:p>
            <a:r>
              <a:rPr lang="en-IN" dirty="0"/>
              <a:t>};</a:t>
            </a:r>
          </a:p>
          <a:p>
            <a:endParaRPr lang="en-IN" dirty="0"/>
          </a:p>
          <a:p>
            <a:r>
              <a:rPr lang="en-IN" dirty="0" err="1"/>
              <a:t>document.write</a:t>
            </a:r>
            <a:r>
              <a:rPr lang="en-IN" dirty="0"/>
              <a:t>(</a:t>
            </a:r>
            <a:r>
              <a:rPr lang="en-IN" dirty="0" err="1"/>
              <a:t>person.firstName</a:t>
            </a:r>
            <a:r>
              <a:rPr lang="en-IN" dirty="0"/>
              <a:t> +" " + </a:t>
            </a:r>
            <a:r>
              <a:rPr lang="en-IN" dirty="0" err="1"/>
              <a:t>person.lastName</a:t>
            </a:r>
            <a:r>
              <a:rPr lang="en-IN" dirty="0"/>
              <a:t>);</a:t>
            </a:r>
          </a:p>
          <a:p>
            <a:r>
              <a:rPr lang="en-IN" dirty="0"/>
              <a:t>&lt;/script&gt;</a:t>
            </a:r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9FFE5-A019-4DB5-A21C-2DEE7FB0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47" y="2225309"/>
            <a:ext cx="3574473" cy="210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32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F839A-2BB2-434B-ADDD-12B3BA83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14" y="480768"/>
            <a:ext cx="10416619" cy="55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957D09-2F6E-4B95-A966-05419881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1" y="744718"/>
            <a:ext cx="10821971" cy="51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B2077-482D-4C97-9655-4EB4E6D5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5" y="471341"/>
            <a:ext cx="5627802" cy="5458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0D8E7F-E2A4-460B-9377-2B22DB3C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96" y="2296517"/>
            <a:ext cx="4895171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8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CBD7A-A622-40FC-8527-C51030A77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74"/>
          <a:stretch/>
        </p:blipFill>
        <p:spPr>
          <a:xfrm>
            <a:off x="782425" y="1602557"/>
            <a:ext cx="10897385" cy="450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61E821-032C-4F2E-8B35-7C50ACA9C922}"/>
              </a:ext>
            </a:extLst>
          </p:cNvPr>
          <p:cNvSpPr/>
          <p:nvPr/>
        </p:nvSpPr>
        <p:spPr>
          <a:xfrm>
            <a:off x="1065229" y="471340"/>
            <a:ext cx="4534293" cy="77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Function Return</a:t>
            </a:r>
          </a:p>
        </p:txBody>
      </p:sp>
    </p:spTree>
    <p:extLst>
      <p:ext uri="{BB962C8B-B14F-4D97-AF65-F5344CB8AC3E}">
        <p14:creationId xmlns:p14="http://schemas.microsoft.com/office/powerpoint/2010/main" val="417515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BDF190-6976-47F1-B16D-ADE2DF889715}"/>
              </a:ext>
            </a:extLst>
          </p:cNvPr>
          <p:cNvSpPr/>
          <p:nvPr/>
        </p:nvSpPr>
        <p:spPr>
          <a:xfrm>
            <a:off x="1654234" y="248765"/>
            <a:ext cx="6309360" cy="83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Control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219384-AD79-45C9-9817-689CFE85843C}"/>
              </a:ext>
            </a:extLst>
          </p:cNvPr>
          <p:cNvSpPr/>
          <p:nvPr/>
        </p:nvSpPr>
        <p:spPr>
          <a:xfrm>
            <a:off x="1113907" y="1391392"/>
            <a:ext cx="909412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273239"/>
                </a:solidFill>
                <a:latin typeface="Nunito"/>
              </a:rPr>
              <a:t>JavaScript </a:t>
            </a:r>
            <a:r>
              <a:rPr lang="en-US" sz="2400" b="1" dirty="0">
                <a:solidFill>
                  <a:srgbClr val="273239"/>
                </a:solidFill>
                <a:latin typeface="Nunito"/>
              </a:rPr>
              <a:t>control statement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 is used to control the execution of a program based on a specific condition. If the condition meets then a particular block of action will be executed otherwise it will execute another block of action that satisfies that particular condition.</a:t>
            </a:r>
          </a:p>
          <a:p>
            <a:pPr fontAlgn="base"/>
            <a:endParaRPr lang="en-US" sz="2400" dirty="0">
              <a:solidFill>
                <a:srgbClr val="273239"/>
              </a:solidFill>
              <a:latin typeface="Nunito"/>
            </a:endParaRPr>
          </a:p>
          <a:p>
            <a:pPr marL="342900" indent="-342900" fontAlgn="base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Types of Control Statements in JavaScript</a:t>
            </a:r>
          </a:p>
          <a:p>
            <a:pPr fontAlgn="base"/>
            <a:endParaRPr lang="en-US" sz="2400" b="1" dirty="0">
              <a:solidFill>
                <a:srgbClr val="273239"/>
              </a:solidFill>
              <a:latin typeface="Nunito"/>
            </a:endParaRPr>
          </a:p>
          <a:p>
            <a:pPr marL="800100" lvl="1" indent="-342900" algn="just" fontAlgn="base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Conditional Statement: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 These statements are used for decision-making, a decision is made by the conditional statement based on an expression that is passed. Either YES or NO.</a:t>
            </a:r>
          </a:p>
          <a:p>
            <a:pPr marL="800100" lvl="1" indent="-342900" algn="just" fontAlgn="base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73239"/>
                </a:solidFill>
                <a:latin typeface="Nunito"/>
              </a:rPr>
              <a:t>Iterative Statement: </a:t>
            </a:r>
            <a:r>
              <a:rPr lang="en-US" sz="2400" dirty="0">
                <a:solidFill>
                  <a:srgbClr val="273239"/>
                </a:solidFill>
                <a:latin typeface="Nunito"/>
              </a:rPr>
              <a:t>This is a statement that iterates repeatedly until a condition is met. Simply said, if we have an expression, the statement will keep repeating itself until and unless it is satisfied.</a:t>
            </a:r>
            <a:endParaRPr lang="en-US" sz="2400" b="0" i="0" dirty="0">
              <a:solidFill>
                <a:srgbClr val="273239"/>
              </a:solidFill>
              <a:effectLst/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253892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A4AFEC-1C02-4BF8-85A2-FFB853F6789A}"/>
              </a:ext>
            </a:extLst>
          </p:cNvPr>
          <p:cNvSpPr/>
          <p:nvPr/>
        </p:nvSpPr>
        <p:spPr>
          <a:xfrm>
            <a:off x="1709650" y="1227295"/>
            <a:ext cx="8124305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endParaRPr lang="en-US" sz="3200" dirty="0">
              <a:solidFill>
                <a:srgbClr val="273239"/>
              </a:solidFill>
              <a:latin typeface="Nunito"/>
            </a:endParaRPr>
          </a:p>
          <a:p>
            <a:pPr fontAlgn="base"/>
            <a:r>
              <a:rPr lang="en-US" sz="3200" dirty="0">
                <a:solidFill>
                  <a:srgbClr val="273239"/>
                </a:solidFill>
                <a:latin typeface="Nunito"/>
              </a:rPr>
              <a:t>There are several methods that can be used to perform control statements in JavaScript.</a:t>
            </a:r>
          </a:p>
          <a:p>
            <a:pPr fontAlgn="base"/>
            <a:endParaRPr lang="en-US" sz="3200" dirty="0">
              <a:solidFill>
                <a:srgbClr val="273239"/>
              </a:solidFill>
              <a:latin typeface="Nunito"/>
            </a:endParaRP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If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If-Else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If Else-if else Statement</a:t>
            </a:r>
          </a:p>
          <a:p>
            <a:pPr marL="914400" lvl="1" indent="-457200" fontAlgn="base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273239"/>
                </a:solidFill>
                <a:latin typeface="Nunito"/>
              </a:rPr>
              <a:t>Using Switch Statement</a:t>
            </a:r>
          </a:p>
          <a:p>
            <a:pPr lvl="1" fontAlgn="base"/>
            <a:endParaRPr lang="en-US" sz="3200" b="0" i="0" dirty="0">
              <a:solidFill>
                <a:srgbClr val="273239"/>
              </a:solidFill>
              <a:effectLst/>
              <a:latin typeface="Nunito"/>
            </a:endParaRPr>
          </a:p>
        </p:txBody>
      </p:sp>
      <p:pic>
        <p:nvPicPr>
          <p:cNvPr id="3" name="Picture 2" descr="Distance Education Courses in Ludhiana | Dotway Educators">
            <a:extLst>
              <a:ext uri="{FF2B5EF4-FFF2-40B4-BE49-F238E27FC236}">
                <a16:creationId xmlns:a16="http://schemas.microsoft.com/office/drawing/2014/main" id="{FF4811B8-EE01-4766-A61C-F9410AD7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35" y="113290"/>
            <a:ext cx="2438232" cy="75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73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0D05CB-0119-4FCD-8991-31CF604622EC}"/>
              </a:ext>
            </a:extLst>
          </p:cNvPr>
          <p:cNvSpPr/>
          <p:nvPr/>
        </p:nvSpPr>
        <p:spPr>
          <a:xfrm>
            <a:off x="2036618" y="606830"/>
            <a:ext cx="472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If Statement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15A3AA-1405-450D-A5E7-E6E71BF7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116" y="2491414"/>
            <a:ext cx="7863840" cy="338808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/>
              </a:rPr>
              <a:t>Syntax: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if (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condition_is_given_here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) 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// If the condition is met, 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//the code will get executed.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78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7FB25C-CE7E-4147-98A2-1FA6A5642B56}"/>
              </a:ext>
            </a:extLst>
          </p:cNvPr>
          <p:cNvSpPr/>
          <p:nvPr/>
        </p:nvSpPr>
        <p:spPr>
          <a:xfrm>
            <a:off x="2233353" y="1202358"/>
            <a:ext cx="6096000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IN" sz="2400" dirty="0" err="1"/>
              <a:t>const</a:t>
            </a:r>
            <a:r>
              <a:rPr lang="en-IN" sz="2400" dirty="0"/>
              <a:t> </a:t>
            </a:r>
            <a:r>
              <a:rPr lang="en-IN" sz="2400" dirty="0" err="1"/>
              <a:t>num</a:t>
            </a:r>
            <a:r>
              <a:rPr lang="en-IN" sz="2400" dirty="0"/>
              <a:t> = 5; </a:t>
            </a:r>
          </a:p>
          <a:p>
            <a:endParaRPr lang="en-IN" sz="2400" dirty="0"/>
          </a:p>
          <a:p>
            <a:r>
              <a:rPr lang="en-IN" sz="2400" dirty="0"/>
              <a:t>if (</a:t>
            </a:r>
            <a:r>
              <a:rPr lang="en-IN" sz="2400" dirty="0" err="1"/>
              <a:t>num</a:t>
            </a:r>
            <a:r>
              <a:rPr lang="en-IN" sz="2400" dirty="0"/>
              <a:t> &gt; 0) { </a:t>
            </a:r>
          </a:p>
          <a:p>
            <a:r>
              <a:rPr lang="en-IN" sz="2400" dirty="0"/>
              <a:t>	console.log("The number is positive."); </a:t>
            </a:r>
          </a:p>
          <a:p>
            <a:r>
              <a:rPr lang="en-IN" sz="2400" dirty="0"/>
              <a:t>};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84AAF-4EDD-44A3-B0FB-6B9B8DC8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098" y="4315304"/>
            <a:ext cx="4380807" cy="148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4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47" y="822044"/>
            <a:ext cx="10618802" cy="5789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3632" y="137160"/>
            <a:ext cx="312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INPAGE JS</a:t>
            </a:r>
          </a:p>
        </p:txBody>
      </p:sp>
    </p:spTree>
    <p:extLst>
      <p:ext uri="{BB962C8B-B14F-4D97-AF65-F5344CB8AC3E}">
        <p14:creationId xmlns:p14="http://schemas.microsoft.com/office/powerpoint/2010/main" val="1965307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75D695-4A47-488A-9504-FC94BE9CA0CA}"/>
              </a:ext>
            </a:extLst>
          </p:cNvPr>
          <p:cNvSpPr/>
          <p:nvPr/>
        </p:nvSpPr>
        <p:spPr>
          <a:xfrm>
            <a:off x="1388227" y="495832"/>
            <a:ext cx="492113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If else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AA3037-E502-46C9-85AB-E44FE76676AC}"/>
              </a:ext>
            </a:extLst>
          </p:cNvPr>
          <p:cNvSpPr/>
          <p:nvPr/>
        </p:nvSpPr>
        <p:spPr>
          <a:xfrm>
            <a:off x="756459" y="1796532"/>
            <a:ext cx="103327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273239"/>
                </a:solidFill>
                <a:latin typeface="Nunito"/>
              </a:rPr>
              <a:t>The if-else statement will perform some action for a specific condition. If the condition meets then a particular code of action will be executed otherwise it will execute another code of action that satisfies that particular condition.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EC74E-EB3D-41D0-8599-B7A69FE0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87" y="4244935"/>
            <a:ext cx="5744095" cy="2225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497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16E63-EF0B-43AC-9B5C-52FBBA6B8E79}"/>
              </a:ext>
            </a:extLst>
          </p:cNvPr>
          <p:cNvSpPr/>
          <p:nvPr/>
        </p:nvSpPr>
        <p:spPr>
          <a:xfrm>
            <a:off x="1801089" y="581719"/>
            <a:ext cx="8165869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3200" dirty="0"/>
              <a:t>let </a:t>
            </a:r>
            <a:r>
              <a:rPr lang="en-IN" sz="3200" dirty="0" err="1"/>
              <a:t>num</a:t>
            </a:r>
            <a:r>
              <a:rPr lang="en-IN" sz="3200" dirty="0"/>
              <a:t> = -10; </a:t>
            </a:r>
          </a:p>
          <a:p>
            <a:endParaRPr lang="en-IN" sz="3200" dirty="0"/>
          </a:p>
          <a:p>
            <a:r>
              <a:rPr lang="en-IN" sz="3200" dirty="0"/>
              <a:t>if (</a:t>
            </a:r>
            <a:r>
              <a:rPr lang="en-IN" sz="3200" dirty="0" err="1"/>
              <a:t>num</a:t>
            </a:r>
            <a:r>
              <a:rPr lang="en-IN" sz="3200" dirty="0"/>
              <a:t> &gt; 0) </a:t>
            </a:r>
          </a:p>
          <a:p>
            <a:r>
              <a:rPr lang="en-IN" sz="3200" dirty="0"/>
              <a:t>	console.log("The number is positive."); </a:t>
            </a:r>
          </a:p>
          <a:p>
            <a:r>
              <a:rPr lang="en-IN" sz="3200" dirty="0"/>
              <a:t>else</a:t>
            </a:r>
          </a:p>
          <a:p>
            <a:r>
              <a:rPr lang="en-IN" sz="3200" dirty="0"/>
              <a:t>	console.log("The number is negative");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FB4DA-54E7-439B-A2CA-533283DF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2" y="4444823"/>
            <a:ext cx="4754880" cy="140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302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29C3D-AC56-4959-9D5E-0C8C35E5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62" y="1330036"/>
            <a:ext cx="10068519" cy="4380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945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40277F-2F47-4917-9141-840EA51A6AAD}"/>
              </a:ext>
            </a:extLst>
          </p:cNvPr>
          <p:cNvSpPr/>
          <p:nvPr/>
        </p:nvSpPr>
        <p:spPr>
          <a:xfrm>
            <a:off x="495993" y="366623"/>
            <a:ext cx="4782589" cy="61247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800" dirty="0" err="1"/>
              <a:t>const</a:t>
            </a:r>
            <a:r>
              <a:rPr lang="en-IN" sz="2800" dirty="0"/>
              <a:t> </a:t>
            </a:r>
            <a:r>
              <a:rPr lang="en-IN" sz="2800" dirty="0" err="1"/>
              <a:t>num</a:t>
            </a:r>
            <a:r>
              <a:rPr lang="en-IN" sz="2800" dirty="0"/>
              <a:t> = 5; </a:t>
            </a:r>
          </a:p>
          <a:p>
            <a:endParaRPr lang="en-IN" sz="2800" dirty="0"/>
          </a:p>
          <a:p>
            <a:r>
              <a:rPr lang="en-IN" sz="2800" dirty="0"/>
              <a:t>if (</a:t>
            </a:r>
            <a:r>
              <a:rPr lang="en-IN" sz="2800" dirty="0" err="1"/>
              <a:t>num</a:t>
            </a:r>
            <a:r>
              <a:rPr lang="en-IN" sz="2800" dirty="0"/>
              <a:t> &gt; 0) { </a:t>
            </a:r>
          </a:p>
          <a:p>
            <a:r>
              <a:rPr lang="en-IN" sz="2800" dirty="0"/>
              <a:t>	console.log("The number is positive."); 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else if (</a:t>
            </a:r>
            <a:r>
              <a:rPr lang="en-IN" sz="2800" dirty="0" err="1"/>
              <a:t>num</a:t>
            </a:r>
            <a:r>
              <a:rPr lang="en-IN" sz="2800" dirty="0"/>
              <a:t> == 0){</a:t>
            </a:r>
          </a:p>
          <a:p>
            <a:r>
              <a:rPr lang="en-IN" sz="2800" dirty="0"/>
              <a:t>  console.log("The number is positive."); </a:t>
            </a:r>
          </a:p>
          <a:p>
            <a:r>
              <a:rPr lang="en-IN" sz="2800" dirty="0"/>
              <a:t>}</a:t>
            </a:r>
          </a:p>
          <a:p>
            <a:r>
              <a:rPr lang="en-IN" sz="2800" dirty="0"/>
              <a:t>else{</a:t>
            </a:r>
          </a:p>
          <a:p>
            <a:r>
              <a:rPr lang="en-IN" sz="2800" dirty="0"/>
              <a:t>  console.log("The number is negative."); </a:t>
            </a:r>
          </a:p>
          <a:p>
            <a:r>
              <a:rPr lang="en-IN" sz="2800" dirty="0"/>
              <a:t>};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85F24-3175-472F-85B0-3A17EA55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742" y="2259268"/>
            <a:ext cx="4239491" cy="1797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3878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B61648-CA4A-4122-A41F-2F53B6C244A5}"/>
              </a:ext>
            </a:extLst>
          </p:cNvPr>
          <p:cNvSpPr/>
          <p:nvPr/>
        </p:nvSpPr>
        <p:spPr>
          <a:xfrm>
            <a:off x="472440" y="500211"/>
            <a:ext cx="4782589" cy="889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Switch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C67D4A-19F2-453C-87FC-8D42C30FEB13}"/>
              </a:ext>
            </a:extLst>
          </p:cNvPr>
          <p:cNvSpPr/>
          <p:nvPr/>
        </p:nvSpPr>
        <p:spPr>
          <a:xfrm>
            <a:off x="472440" y="1881185"/>
            <a:ext cx="472301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73239"/>
                </a:solidFill>
                <a:latin typeface="Nunito"/>
              </a:rPr>
              <a:t>The switch case statement in JavaScript is also used for decision-making purposes. In some cases, using the switch case statement is seen to be more convenient than if-else statements.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47B7A-91F8-48D4-B6B0-D103786C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0315"/>
            <a:ext cx="5151120" cy="3962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91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595E8-9C3F-4259-81AF-936575DA40BC}"/>
              </a:ext>
            </a:extLst>
          </p:cNvPr>
          <p:cNvSpPr/>
          <p:nvPr/>
        </p:nvSpPr>
        <p:spPr>
          <a:xfrm>
            <a:off x="379615" y="1122462"/>
            <a:ext cx="5264727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/>
              <a:t>let </a:t>
            </a:r>
            <a:r>
              <a:rPr lang="en-IN" dirty="0" err="1"/>
              <a:t>num</a:t>
            </a:r>
            <a:r>
              <a:rPr lang="en-IN" dirty="0"/>
              <a:t> = 5; </a:t>
            </a:r>
          </a:p>
          <a:p>
            <a:endParaRPr lang="en-IN" dirty="0"/>
          </a:p>
          <a:p>
            <a:r>
              <a:rPr lang="en-IN" dirty="0"/>
              <a:t>switch (</a:t>
            </a:r>
            <a:r>
              <a:rPr lang="en-IN" dirty="0" err="1"/>
              <a:t>num</a:t>
            </a:r>
            <a:r>
              <a:rPr lang="en-IN" dirty="0"/>
              <a:t>) { </a:t>
            </a:r>
          </a:p>
          <a:p>
            <a:r>
              <a:rPr lang="en-IN" dirty="0"/>
              <a:t>	case 0: </a:t>
            </a:r>
          </a:p>
          <a:p>
            <a:r>
              <a:rPr lang="en-IN" dirty="0"/>
              <a:t>		console.log("Number is zero.");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case 1: </a:t>
            </a:r>
          </a:p>
          <a:p>
            <a:r>
              <a:rPr lang="en-IN" dirty="0"/>
              <a:t>		console.log("Number is one.");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case 2: </a:t>
            </a:r>
          </a:p>
          <a:p>
            <a:r>
              <a:rPr lang="en-IN" dirty="0"/>
              <a:t>		console.log("Number is two."); </a:t>
            </a:r>
          </a:p>
          <a:p>
            <a:r>
              <a:rPr lang="en-IN" dirty="0"/>
              <a:t>		break; </a:t>
            </a:r>
          </a:p>
          <a:p>
            <a:r>
              <a:rPr lang="en-IN" dirty="0"/>
              <a:t>	default: </a:t>
            </a:r>
          </a:p>
          <a:p>
            <a:r>
              <a:rPr lang="en-IN" dirty="0"/>
              <a:t>		console.log("Number is greater than 2."); </a:t>
            </a:r>
          </a:p>
          <a:p>
            <a:r>
              <a:rPr lang="en-IN" dirty="0"/>
              <a:t>};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E4BE5-E940-4E96-839E-3966D51A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603" y="2164710"/>
            <a:ext cx="4949331" cy="2207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44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F78DD-96A9-49EA-8322-276A3BB1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604358"/>
            <a:ext cx="9185563" cy="2867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5444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04081C-DB8D-4AA9-BA0E-5FF9B9DB06C3}"/>
              </a:ext>
            </a:extLst>
          </p:cNvPr>
          <p:cNvSpPr/>
          <p:nvPr/>
        </p:nvSpPr>
        <p:spPr>
          <a:xfrm>
            <a:off x="712123" y="482139"/>
            <a:ext cx="4724401" cy="57246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script&gt;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day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(day)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'Sunday'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'Monday'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'Tuesday'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'Wednesday'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'Thursday'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'Friday'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7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'Saturday'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'Invalid day'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"The day is"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dayName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8CDE4-4A25-4933-95E2-5E3E005C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95" y="2589240"/>
            <a:ext cx="3810330" cy="85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259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4DD6DB-3416-4B57-89E7-3FAB1B37E56E}"/>
              </a:ext>
            </a:extLst>
          </p:cNvPr>
          <p:cNvSpPr/>
          <p:nvPr/>
        </p:nvSpPr>
        <p:spPr>
          <a:xfrm>
            <a:off x="904702" y="1583548"/>
            <a:ext cx="103825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loops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are used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to iterate the piece of code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using for, while, do while or for-in loops. It makes the code compact. It is mostly used in array.</a:t>
            </a:r>
          </a:p>
          <a:p>
            <a:pPr algn="just"/>
            <a:endParaRPr lang="en-US" sz="3200" dirty="0">
              <a:solidFill>
                <a:srgbClr val="333333"/>
              </a:solidFill>
              <a:latin typeface="inter-regular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333333"/>
                </a:solidFill>
                <a:latin typeface="inter-regular"/>
              </a:rPr>
              <a:t>There are four types of loops in JavaScript.</a:t>
            </a:r>
          </a:p>
          <a:p>
            <a:pPr algn="just"/>
            <a:endParaRPr lang="en-US" sz="3200" dirty="0">
              <a:solidFill>
                <a:srgbClr val="333333"/>
              </a:solidFill>
              <a:latin typeface="inter-regular"/>
            </a:endParaRPr>
          </a:p>
          <a:p>
            <a:pPr algn="just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inter-regular"/>
              </a:rPr>
              <a:t>for loop</a:t>
            </a:r>
          </a:p>
          <a:p>
            <a:pPr algn="just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inter-regular"/>
              </a:rPr>
              <a:t>while loop</a:t>
            </a:r>
          </a:p>
          <a:p>
            <a:pPr algn="just"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inter-regular"/>
              </a:rPr>
              <a:t>do-while loop</a:t>
            </a:r>
            <a:endParaRPr lang="en-US" sz="3200" dirty="0">
              <a:solidFill>
                <a:srgbClr val="000000"/>
              </a:solidFill>
              <a:latin typeface="inter-regula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3C5A9-2400-4ED4-99C5-AFC86D2BB1F1}"/>
              </a:ext>
            </a:extLst>
          </p:cNvPr>
          <p:cNvSpPr/>
          <p:nvPr/>
        </p:nvSpPr>
        <p:spPr>
          <a:xfrm>
            <a:off x="1072341" y="257694"/>
            <a:ext cx="4763193" cy="931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err="1"/>
              <a:t>Javascript</a:t>
            </a:r>
            <a:r>
              <a:rPr lang="en-IN" sz="4000" dirty="0"/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176378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7" y="1305894"/>
            <a:ext cx="10083594" cy="4994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1064" y="310896"/>
            <a:ext cx="4151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LOOPS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14348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3632" y="137160"/>
            <a:ext cx="312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External 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858" y="918028"/>
            <a:ext cx="7901502" cy="5309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" y="1000324"/>
            <a:ext cx="3939518" cy="2373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1872" y="3529414"/>
            <a:ext cx="176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test.js</a:t>
            </a:r>
          </a:p>
        </p:txBody>
      </p:sp>
    </p:spTree>
    <p:extLst>
      <p:ext uri="{BB962C8B-B14F-4D97-AF65-F5344CB8AC3E}">
        <p14:creationId xmlns:p14="http://schemas.microsoft.com/office/powerpoint/2010/main" val="2817280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8AFFA-D575-42D8-8A3B-CE59F622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811303"/>
            <a:ext cx="10333615" cy="5235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849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F268A4-670D-4944-95E6-2CFC207E3467}"/>
              </a:ext>
            </a:extLst>
          </p:cNvPr>
          <p:cNvSpPr/>
          <p:nvPr/>
        </p:nvSpPr>
        <p:spPr>
          <a:xfrm>
            <a:off x="315884" y="1362979"/>
            <a:ext cx="107566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while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infinite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. It should be used if number of iteration is not known. The syntax of while loop is given below.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556F6-F637-4F0D-8D27-06D4AA3B79EE}"/>
              </a:ext>
            </a:extLst>
          </p:cNvPr>
          <p:cNvSpPr/>
          <p:nvPr/>
        </p:nvSpPr>
        <p:spPr>
          <a:xfrm>
            <a:off x="1047404" y="324196"/>
            <a:ext cx="4106487" cy="64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FA4D7-C649-4BDB-B613-1118149C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6" y="3428999"/>
            <a:ext cx="4158622" cy="252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B267CC-A842-447A-89C9-B9F9F8BC3CAC}"/>
              </a:ext>
            </a:extLst>
          </p:cNvPr>
          <p:cNvSpPr/>
          <p:nvPr/>
        </p:nvSpPr>
        <p:spPr>
          <a:xfrm>
            <a:off x="6763788" y="3428999"/>
            <a:ext cx="3460866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var </a:t>
            </a:r>
            <a:r>
              <a:rPr lang="en-US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</a:t>
            </a:r>
            <a:r>
              <a:rPr lang="en-US" dirty="0">
                <a:solidFill>
                  <a:srgbClr val="0000FF"/>
                </a:solidFill>
                <a:latin typeface="inter-regular"/>
              </a:rPr>
              <a:t>11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while 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=15)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");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++;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  </a:t>
            </a:r>
          </a:p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&lt;/script&gt;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5921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2522D8-B27D-41FE-9B1B-65161A816031}"/>
              </a:ext>
            </a:extLst>
          </p:cNvPr>
          <p:cNvSpPr/>
          <p:nvPr/>
        </p:nvSpPr>
        <p:spPr>
          <a:xfrm>
            <a:off x="814647" y="1466650"/>
            <a:ext cx="99420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do while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infinite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like while loop. But, code is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executed at least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once whether condition is true or false. The syntax of do while loop is given below.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30F61-E190-4EA0-9F81-782869835BF1}"/>
              </a:ext>
            </a:extLst>
          </p:cNvPr>
          <p:cNvSpPr/>
          <p:nvPr/>
        </p:nvSpPr>
        <p:spPr>
          <a:xfrm>
            <a:off x="1255222" y="349135"/>
            <a:ext cx="4098174" cy="714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Do-while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DBC1B-2148-44DE-9E3B-58581369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34" y="4017164"/>
            <a:ext cx="3537550" cy="231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08CF75-5324-4F27-8695-4F3E0771C2CE}"/>
              </a:ext>
            </a:extLst>
          </p:cNvPr>
          <p:cNvSpPr/>
          <p:nvPr/>
        </p:nvSpPr>
        <p:spPr>
          <a:xfrm>
            <a:off x="6705600" y="4159008"/>
            <a:ext cx="345255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var </a:t>
            </a:r>
            <a:r>
              <a:rPr lang="en-US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</a:t>
            </a:r>
            <a:r>
              <a:rPr lang="en-US" dirty="0">
                <a:solidFill>
                  <a:srgbClr val="0000FF"/>
                </a:solidFill>
                <a:latin typeface="inter-regular"/>
              </a:rPr>
              <a:t>21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do{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");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++;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}while (</a:t>
            </a:r>
            <a:r>
              <a:rPr lang="en-US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=25);  </a:t>
            </a:r>
          </a:p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&lt;/script&gt;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29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D8CC26-A462-4811-AE64-9FB4B1CA7689}"/>
              </a:ext>
            </a:extLst>
          </p:cNvPr>
          <p:cNvSpPr/>
          <p:nvPr/>
        </p:nvSpPr>
        <p:spPr>
          <a:xfrm>
            <a:off x="1238596" y="399011"/>
            <a:ext cx="4164677" cy="847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For Loop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05479-052B-4599-8318-95C4C4E073AB}"/>
              </a:ext>
            </a:extLst>
          </p:cNvPr>
          <p:cNvSpPr/>
          <p:nvPr/>
        </p:nvSpPr>
        <p:spPr>
          <a:xfrm>
            <a:off x="764771" y="1466887"/>
            <a:ext cx="102495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inter-regular"/>
              </a:rPr>
              <a:t>The </a:t>
            </a:r>
            <a:r>
              <a:rPr lang="en-US" sz="3200" b="1" dirty="0">
                <a:solidFill>
                  <a:srgbClr val="333333"/>
                </a:solidFill>
                <a:latin typeface="inter-bold"/>
              </a:rPr>
              <a:t>JavaScript for loop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 </a:t>
            </a:r>
            <a:r>
              <a:rPr lang="en-US" sz="3200" i="1" dirty="0">
                <a:solidFill>
                  <a:srgbClr val="333333"/>
                </a:solidFill>
                <a:latin typeface="inter-regular"/>
              </a:rPr>
              <a:t>iterates the elements for the fixed number of times</a:t>
            </a:r>
            <a:r>
              <a:rPr lang="en-US" sz="3200" dirty="0">
                <a:solidFill>
                  <a:srgbClr val="333333"/>
                </a:solidFill>
                <a:latin typeface="inter-regular"/>
              </a:rPr>
              <a:t>. It should be used if number of iteration is known. The syntax of for loop is given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C0605-A0CB-43BA-AA24-6A89634E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96" y="3256525"/>
            <a:ext cx="4688379" cy="3111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BDF803-7625-4FEC-9014-AE1B2D426078}"/>
              </a:ext>
            </a:extLst>
          </p:cNvPr>
          <p:cNvSpPr/>
          <p:nvPr/>
        </p:nvSpPr>
        <p:spPr>
          <a:xfrm>
            <a:off x="7417724" y="3256525"/>
            <a:ext cx="3535680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&lt;script&gt;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for (</a:t>
            </a:r>
            <a:r>
              <a:rPr lang="en-US" sz="2800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=</a:t>
            </a:r>
            <a:r>
              <a:rPr lang="en-US" sz="2800" dirty="0">
                <a:solidFill>
                  <a:srgbClr val="0000FF"/>
                </a:solidFill>
                <a:latin typeface="inter-regular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; 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=5; 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++)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document.write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inter-regular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+ "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</a:t>
            </a:r>
            <a:r>
              <a:rPr lang="en-US" sz="2800" b="1" dirty="0" err="1">
                <a:solidFill>
                  <a:srgbClr val="006699"/>
                </a:solidFill>
                <a:latin typeface="inter-regular"/>
              </a:rPr>
              <a:t>br</a:t>
            </a:r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/&gt;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")  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inter-regular"/>
              </a:rPr>
              <a:t>}  </a:t>
            </a:r>
          </a:p>
          <a:p>
            <a:pPr algn="just"/>
            <a:r>
              <a:rPr lang="en-US" sz="2800" b="1" dirty="0">
                <a:solidFill>
                  <a:srgbClr val="006699"/>
                </a:solidFill>
                <a:latin typeface="inter-regular"/>
              </a:rPr>
              <a:t>&lt;/script&gt;</a:t>
            </a:r>
            <a:r>
              <a:rPr lang="en-US" sz="2800" dirty="0">
                <a:solidFill>
                  <a:srgbClr val="000000"/>
                </a:solidFill>
                <a:latin typeface="inter-regular"/>
              </a:rPr>
              <a:t> 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23901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7680" y="201168"/>
            <a:ext cx="39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ARRAYS in JAVASCRIPT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2" y="876869"/>
            <a:ext cx="10349812" cy="54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8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55" y="300046"/>
            <a:ext cx="10795250" cy="5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54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" y="95068"/>
            <a:ext cx="6254019" cy="6305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59" y="209368"/>
            <a:ext cx="5465541" cy="60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13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2" y="426202"/>
            <a:ext cx="10854282" cy="4362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9624" y="164592"/>
            <a:ext cx="4471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ARRAYS METHODS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13816" y="6116910"/>
            <a:ext cx="966520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slice()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returns selected elements in an array, as a new array.</a:t>
            </a: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896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8" y="195660"/>
            <a:ext cx="6428566" cy="493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86" y="2382579"/>
            <a:ext cx="7164606" cy="43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7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64" y="130117"/>
            <a:ext cx="11126319" cy="427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8848" y="5914545"/>
            <a:ext cx="10914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splice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() method is used to add or remove elements of an existing array and the return value will be the removed items from the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2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D547-89F8-4B4E-0D81-A5BD8959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0532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Basic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8DE8C-11D1-1DFB-73F5-57218E18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25929"/>
            <a:ext cx="11212286" cy="5606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AB694-B1C4-0104-21EE-9DC8BD969E26}"/>
              </a:ext>
            </a:extLst>
          </p:cNvPr>
          <p:cNvSpPr txBox="1"/>
          <p:nvPr/>
        </p:nvSpPr>
        <p:spPr>
          <a:xfrm>
            <a:off x="370114" y="6204857"/>
            <a:ext cx="1031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 err="1"/>
              <a:t>Document.write</a:t>
            </a:r>
            <a:r>
              <a:rPr lang="en-IN" sz="2400" b="1" dirty="0"/>
              <a:t>() function is used to display the data on the webpage. </a:t>
            </a:r>
          </a:p>
        </p:txBody>
      </p:sp>
    </p:spTree>
    <p:extLst>
      <p:ext uri="{BB962C8B-B14F-4D97-AF65-F5344CB8AC3E}">
        <p14:creationId xmlns:p14="http://schemas.microsoft.com/office/powerpoint/2010/main" val="2485390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76" y="383102"/>
            <a:ext cx="8795311" cy="52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7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1003EC-DBEE-4A1C-B1B1-801786B8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6" y="2236124"/>
            <a:ext cx="8055033" cy="21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0B8A83-4765-4491-90E9-23E335CECAD8}"/>
              </a:ext>
            </a:extLst>
          </p:cNvPr>
          <p:cNvSpPr/>
          <p:nvPr/>
        </p:nvSpPr>
        <p:spPr>
          <a:xfrm>
            <a:off x="1512916" y="681644"/>
            <a:ext cx="3898669" cy="798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Array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A0A14-48B4-4934-81D7-6E6CCFD1A3C9}"/>
              </a:ext>
            </a:extLst>
          </p:cNvPr>
          <p:cNvSpPr/>
          <p:nvPr/>
        </p:nvSpPr>
        <p:spPr>
          <a:xfrm>
            <a:off x="3214775" y="5152583"/>
            <a:ext cx="5263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https://www.w3schools.com/js/js_array_methods.asp</a:t>
            </a:r>
          </a:p>
        </p:txBody>
      </p:sp>
    </p:spTree>
    <p:extLst>
      <p:ext uri="{BB962C8B-B14F-4D97-AF65-F5344CB8AC3E}">
        <p14:creationId xmlns:p14="http://schemas.microsoft.com/office/powerpoint/2010/main" val="448643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D9793-E528-428A-B63D-2D2E6BEF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9" y="84840"/>
            <a:ext cx="11972040" cy="62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885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3369B0-A343-483A-B1B9-9DBC7E78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6" y="282804"/>
            <a:ext cx="10991653" cy="59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0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BAE3D-9BB9-401D-912A-4EDB43584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" y="179109"/>
            <a:ext cx="11811786" cy="5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44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95F75-F9D8-4898-AE8C-FBF6C5B3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5" y="292231"/>
            <a:ext cx="11029361" cy="57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9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9E2B9-A255-4253-97E6-E9757E07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5" y="471340"/>
            <a:ext cx="10878532" cy="62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3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2E08B-DC1D-4908-B3AE-C63E6C03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9" y="556181"/>
            <a:ext cx="11283884" cy="55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53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A4B48-4D62-490C-AA79-0B5967C7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4" y="424205"/>
            <a:ext cx="11038787" cy="55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0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F3C97-C538-4716-9F79-52BBD20E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868458"/>
            <a:ext cx="9045724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B9D9-B1E6-DDD3-497F-73BF0D9B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30275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Linking more than one </a:t>
            </a:r>
            <a:r>
              <a:rPr lang="en-IN" b="1" dirty="0" err="1">
                <a:solidFill>
                  <a:srgbClr val="FF0000"/>
                </a:solidFill>
              </a:rPr>
              <a:t>javascript</a:t>
            </a:r>
            <a:r>
              <a:rPr lang="en-IN" b="1" dirty="0">
                <a:solidFill>
                  <a:srgbClr val="FF0000"/>
                </a:solidFill>
              </a:rPr>
              <a:t>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2224-1AA5-E85A-9362-07DD1338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1371600"/>
            <a:ext cx="10842171" cy="50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73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770D7-81D9-4075-882D-57AAFD96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8" y="584462"/>
            <a:ext cx="10180948" cy="52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56830-DCFC-409B-BFDD-745C115D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2" y="263952"/>
            <a:ext cx="11142482" cy="58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91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5AEDBB-8182-41BB-9DE3-120A34640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744718"/>
            <a:ext cx="10114959" cy="47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2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42495-5BF9-41DB-B150-766E4177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" y="575035"/>
            <a:ext cx="10718277" cy="52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94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9A754-A54E-4A9A-8E75-DE152640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2" y="386500"/>
            <a:ext cx="10897384" cy="60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61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2CC66-2F16-4725-807F-541E532DD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405353"/>
            <a:ext cx="10341204" cy="55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8BE42-F49A-4BAF-9616-053B611A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452487"/>
            <a:ext cx="10906812" cy="63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66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AFCFD-53E3-4527-81C9-DCD9A785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674131"/>
            <a:ext cx="10963373" cy="60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1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737</TotalTime>
  <Words>1329</Words>
  <Application>Microsoft Office PowerPoint</Application>
  <PresentationFormat>Widescreen</PresentationFormat>
  <Paragraphs>342</Paragraphs>
  <Slides>97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Algerian</vt:lpstr>
      <vt:lpstr>Arial</vt:lpstr>
      <vt:lpstr>Arial</vt:lpstr>
      <vt:lpstr>Calibri</vt:lpstr>
      <vt:lpstr>Calibri Light</vt:lpstr>
      <vt:lpstr>Consolas</vt:lpstr>
      <vt:lpstr>inter-bold</vt:lpstr>
      <vt:lpstr>inter-regular</vt:lpstr>
      <vt:lpstr>Nunito</vt:lpstr>
      <vt:lpstr>Verdana</vt:lpstr>
      <vt:lpstr>Wingdings</vt:lpstr>
      <vt:lpstr>Retrospect</vt:lpstr>
      <vt:lpstr>JavaScript Basics </vt:lpstr>
      <vt:lpstr>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Structure</vt:lpstr>
      <vt:lpstr>Linking more than one javascript file.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for defining the variables-</vt:lpstr>
      <vt:lpstr>Declaring variable</vt:lpstr>
      <vt:lpstr>PowerPoint Presentation</vt:lpstr>
      <vt:lpstr>Multiple initialisation of a variable.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</dc:title>
  <dc:creator>Gurvinder Singh</dc:creator>
  <cp:lastModifiedBy>simrankaur08032000@gmail.com</cp:lastModifiedBy>
  <cp:revision>116</cp:revision>
  <dcterms:created xsi:type="dcterms:W3CDTF">2023-03-14T03:52:33Z</dcterms:created>
  <dcterms:modified xsi:type="dcterms:W3CDTF">2023-10-23T09:54:20Z</dcterms:modified>
</cp:coreProperties>
</file>